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85" r:id="rId4"/>
    <p:sldId id="263" r:id="rId5"/>
    <p:sldId id="264" r:id="rId6"/>
    <p:sldId id="258" r:id="rId7"/>
    <p:sldId id="257" r:id="rId8"/>
    <p:sldId id="259" r:id="rId9"/>
    <p:sldId id="260" r:id="rId10"/>
    <p:sldId id="261" r:id="rId11"/>
    <p:sldId id="283" r:id="rId12"/>
    <p:sldId id="266" r:id="rId13"/>
    <p:sldId id="267" r:id="rId14"/>
    <p:sldId id="262" r:id="rId15"/>
    <p:sldId id="270" r:id="rId16"/>
    <p:sldId id="265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4" r:id="rId28"/>
    <p:sldId id="281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3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208EDA-F6E6-4511-B2CC-A487C5136B30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08648-61A4-44D1-A259-7638540027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45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A2C0FE-8856-4ED6-B12D-47F160D80BB5}" type="slidenum">
              <a:rPr lang="en-US"/>
              <a:pPr/>
              <a:t>7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core problem is that our education and training systems were built for another era, an era in which most workers needed only a rudimentary education. It is not possible to get where we have to go by patching that system…We can get where we must go only by changing the system itself.” – “Tough choices or tough times: The report of the new commission on the skills of the American workforce – Executive Summary.</a:t>
            </a:r>
          </a:p>
          <a:p>
            <a:endParaRPr lang="en-US"/>
          </a:p>
          <a:p>
            <a:r>
              <a:rPr lang="en-US"/>
              <a:t> Available http://skillscommission.org/pdf/exec_sum/ToughChoices_EXECSUM.pdf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tricky part: we need to design the task to see if the student can transfer or not, with minimal clues or scaffold about what to transfer and how!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9AEA1-7C8E-4660-8503-0ACDC607B0F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22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A988C86-5510-440C-A4AB-A65E75351AF7}" type="slidenum">
              <a:rPr lang="en-US"/>
              <a:pPr/>
              <a:t>13</a:t>
            </a:fld>
            <a:endParaRPr lang="en-US"/>
          </a:p>
        </p:txBody>
      </p:sp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6175" y="688975"/>
            <a:ext cx="4567238" cy="3425825"/>
          </a:xfrm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4025"/>
            <a:ext cx="5486400" cy="4111365"/>
          </a:xfrm>
        </p:spPr>
        <p:txBody>
          <a:bodyPr lIns="93662" tIns="46831" rIns="93662" bIns="46831"/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81924" name="Slide Number Placeholder 3"/>
          <p:cNvSpPr txBox="1">
            <a:spLocks noGrp="1"/>
          </p:cNvSpPr>
          <p:nvPr/>
        </p:nvSpPr>
        <p:spPr bwMode="auto">
          <a:xfrm>
            <a:off x="3884613" y="8684926"/>
            <a:ext cx="2971800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662" tIns="46831" rIns="93662" bIns="46831" anchor="b"/>
          <a:lstStyle/>
          <a:p>
            <a:pPr algn="r" defTabSz="936625" eaLnBrk="1" hangingPunct="1"/>
            <a:fld id="{DE84C434-8EC8-4887-BF8F-EF1BBD65CD6B}" type="slidenum">
              <a:rPr lang="en-US" sz="1200">
                <a:latin typeface="Calibri" pitchFamily="34" charset="0"/>
              </a:rPr>
              <a:pPr algn="r" defTabSz="936625" eaLnBrk="1" hangingPunct="1"/>
              <a:t>13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TAG teacher – ES:  Extending learning for students following human</a:t>
            </a:r>
            <a:r>
              <a:rPr lang="en-US" baseline="0" dirty="0" smtClean="0"/>
              <a:t> body unit</a:t>
            </a:r>
            <a:r>
              <a:rPr lang="en-US" dirty="0" smtClean="0"/>
              <a:t>. Students</a:t>
            </a:r>
            <a:r>
              <a:rPr lang="en-US" baseline="0" dirty="0" smtClean="0"/>
              <a:t> were asked what they still wondered about. </a:t>
            </a:r>
            <a:r>
              <a:rPr lang="en-US" dirty="0" smtClean="0"/>
              <a:t>  Independent</a:t>
            </a:r>
            <a:r>
              <a:rPr lang="en-US" baseline="0" dirty="0" smtClean="0"/>
              <a:t> research projects based on their top questions (as they rated them)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08648-61A4-44D1-A259-7638540027E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48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Roxanne’s class – read Grace &amp; The Time Machine –Built</a:t>
            </a:r>
            <a:r>
              <a:rPr lang="en-US" baseline="0" dirty="0" smtClean="0"/>
              <a:t> model of what they think time machine looked like. Skills: Oral Presentation (4</a:t>
            </a:r>
            <a:r>
              <a:rPr lang="en-US" baseline="30000" dirty="0" smtClean="0"/>
              <a:t>th</a:t>
            </a:r>
            <a:r>
              <a:rPr lang="en-US" baseline="0" dirty="0" smtClean="0"/>
              <a:t> grade)</a:t>
            </a:r>
          </a:p>
          <a:p>
            <a:r>
              <a:rPr lang="en-US" baseline="0" dirty="0" smtClean="0"/>
              <a:t>Sherri’s class – built </a:t>
            </a:r>
            <a:r>
              <a:rPr lang="en-US" baseline="0" dirty="0" err="1" smtClean="0"/>
              <a:t>midel</a:t>
            </a:r>
            <a:r>
              <a:rPr lang="en-US" baseline="0" dirty="0" smtClean="0"/>
              <a:t> of a family tradition – traded stories with partner – recorded each other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08648-61A4-44D1-A259-7638540027E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2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712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14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0BA7E2D-410B-404E-935A-C8C84300F6A4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9DD97-DDAC-477F-B23C-399F57E892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459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05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7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63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473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03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459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9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070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DBB84A-B0B1-4441-B33C-DB46B8453862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BEFC640-D425-4E29-A6C9-FDD2169794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9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uccs21stcenturyskills.wikispace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rkschools.org/~gmartin/snhu/colegioingles/sweatshops.mov?FCItemID=S00C404FD" TargetMode="Externa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0.png"/><Relationship Id="rId2" Type="http://schemas.openxmlformats.org/officeDocument/2006/relationships/hyperlink" Target="https://www.diigo.com/user/nancyw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G"/><Relationship Id="rId5" Type="http://schemas.openxmlformats.org/officeDocument/2006/relationships/hyperlink" Target="http://www.scoop.it/t/curating-learning-resources" TargetMode="External"/><Relationship Id="rId4" Type="http://schemas.openxmlformats.org/officeDocument/2006/relationships/image" Target="../media/image2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uccs21stcenturyskills.wikispaces.com/" TargetMode="External"/><Relationship Id="rId7" Type="http://schemas.openxmlformats.org/officeDocument/2006/relationships/image" Target="../media/image34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uccs21stcenturyskills.wikispaces.com/Collaboration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prezi.com/laaquy8almwk/blended-learning/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uccs21stcenturyskills.wikispaces.com/" TargetMode="External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21stcenturyskills.org/documents/21st_century_skills_education_and_competitiveness_guide.pdf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21</a:t>
            </a:r>
            <a:r>
              <a:rPr lang="en-US" b="1" baseline="30000" dirty="0" smtClean="0">
                <a:solidFill>
                  <a:schemeClr val="accent2">
                    <a:lumMod val="75000"/>
                  </a:schemeClr>
                </a:solidFill>
              </a:rPr>
              <a:t>st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Century Skills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876800"/>
            <a:ext cx="6400800" cy="1752600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</a:rPr>
              <a:t>UCCS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March 8, 2013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Nancy White,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21</a:t>
            </a:r>
            <a:r>
              <a:rPr lang="en-US" baseline="30000" dirty="0" smtClean="0">
                <a:solidFill>
                  <a:schemeClr val="tx1"/>
                </a:solidFill>
              </a:rPr>
              <a:t>st</a:t>
            </a:r>
            <a:r>
              <a:rPr lang="en-US" dirty="0" smtClean="0">
                <a:solidFill>
                  <a:schemeClr val="tx1"/>
                </a:solidFill>
              </a:rPr>
              <a:t> Century Learning &amp; Innovation Specialist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Academy School District 20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148" y="152400"/>
            <a:ext cx="1657350" cy="2209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038600"/>
            <a:ext cx="2704652" cy="2609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548" y="3429000"/>
            <a:ext cx="2743200" cy="2057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61" b="-22661"/>
          <a:stretch/>
        </p:blipFill>
        <p:spPr>
          <a:xfrm>
            <a:off x="304800" y="304800"/>
            <a:ext cx="3799840" cy="28498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016" y="965913"/>
            <a:ext cx="2511684" cy="334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62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8775" cy="802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35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525" cy="691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2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Vision – Learning Goal</a:t>
            </a:r>
          </a:p>
          <a:p>
            <a:r>
              <a:rPr lang="en-US" dirty="0" smtClean="0"/>
              <a:t>How will you know that they know it/can do it? </a:t>
            </a:r>
          </a:p>
          <a:p>
            <a:pPr lvl="1"/>
            <a:r>
              <a:rPr lang="en-US" dirty="0" smtClean="0"/>
              <a:t>Performance Task</a:t>
            </a:r>
          </a:p>
          <a:p>
            <a:pPr lvl="1"/>
            <a:r>
              <a:rPr lang="en-US" dirty="0" smtClean="0"/>
              <a:t>Requires Transfer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backwards</a:t>
            </a:r>
            <a:endParaRPr lang="en-US" dirty="0"/>
          </a:p>
        </p:txBody>
      </p:sp>
      <p:pic>
        <p:nvPicPr>
          <p:cNvPr id="14339" name="Picture 3" descr="C:\Users\nancy.white\AppData\Local\Microsoft\Windows\Temporary Internet Files\Content.IE5\2R5IKYGE\MP90044237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71800"/>
            <a:ext cx="4267200" cy="283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4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michael.doub\Local Settings\Temporary Internet Files\Content.IE5\LY1CYST1\MPj04244230000[1]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 t="19066"/>
          <a:stretch>
            <a:fillRect/>
          </a:stretch>
        </p:blipFill>
        <p:spPr bwMode="auto">
          <a:xfrm>
            <a:off x="533400" y="1600200"/>
            <a:ext cx="8215966" cy="48779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609600" y="304800"/>
            <a:ext cx="8001000" cy="609600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057400" y="5105400"/>
            <a:ext cx="60960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-152399" y="2895600"/>
            <a:ext cx="4419600" cy="317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0902" name="Group 6"/>
          <p:cNvGraphicFramePr>
            <a:graphicFrameLocks noGrp="1"/>
          </p:cNvGraphicFramePr>
          <p:nvPr/>
        </p:nvGraphicFramePr>
        <p:xfrm>
          <a:off x="2133600" y="5105400"/>
          <a:ext cx="7010400" cy="1219200"/>
        </p:xfrm>
        <a:graphic>
          <a:graphicData uri="http://schemas.openxmlformats.org/drawingml/2006/table">
            <a:tbl>
              <a:tblPr/>
              <a:tblGrid>
                <a:gridCol w="1401763"/>
                <a:gridCol w="1401762"/>
                <a:gridCol w="1403350"/>
                <a:gridCol w="1401763"/>
                <a:gridCol w="1401762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Knowledge in one discipline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Apply knowledge in one discipline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Apply knowledge across disciplines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Apply knowledge to real world predictable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Apply knowledge to real world unpredictable situations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0916" name="Group 20"/>
          <p:cNvGraphicFramePr>
            <a:graphicFrameLocks noGrp="1"/>
          </p:cNvGraphicFramePr>
          <p:nvPr/>
        </p:nvGraphicFramePr>
        <p:xfrm>
          <a:off x="609600" y="663575"/>
          <a:ext cx="1524000" cy="4441826"/>
        </p:xfrm>
        <a:graphic>
          <a:graphicData uri="http://schemas.openxmlformats.org/drawingml/2006/table">
            <a:tbl>
              <a:tblPr/>
              <a:tblGrid>
                <a:gridCol w="1524000"/>
              </a:tblGrid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Evaluation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Synthesis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Analysis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Application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  <a:tr h="741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Comprehension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  <a:tr h="739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Knowledge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alpha val="50195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8" name="Straight Connector 17"/>
          <p:cNvCxnSpPr/>
          <p:nvPr/>
        </p:nvCxnSpPr>
        <p:spPr>
          <a:xfrm>
            <a:off x="2057400" y="2873375"/>
            <a:ext cx="6172200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2324100" y="2922588"/>
            <a:ext cx="4344987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590800" y="2971800"/>
            <a:ext cx="133345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A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638800" y="3048000"/>
            <a:ext cx="133345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B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601684" y="1143000"/>
            <a:ext cx="133345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C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27916" y="1143000"/>
            <a:ext cx="133345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590800" y="3886200"/>
            <a:ext cx="18288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Acquisition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62600" y="3886200"/>
            <a:ext cx="205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362200" y="2057400"/>
            <a:ext cx="1905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Assimilation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62600" y="2057400"/>
            <a:ext cx="2057400" cy="381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Adaptation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0" y="914400"/>
            <a:ext cx="738188" cy="4191000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Knowledge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33600" y="6270625"/>
            <a:ext cx="5867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Application</a:t>
            </a:r>
          </a:p>
        </p:txBody>
      </p:sp>
      <p:sp>
        <p:nvSpPr>
          <p:cNvPr id="36" name="Left Arrow 35">
            <a:hlinkClick r:id="rId4" action="ppaction://hlinksldjump"/>
          </p:cNvPr>
          <p:cNvSpPr/>
          <p:nvPr/>
        </p:nvSpPr>
        <p:spPr>
          <a:xfrm>
            <a:off x="8305800" y="6357254"/>
            <a:ext cx="381000" cy="381000"/>
          </a:xfrm>
          <a:prstGeom prst="leftArrow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28600" y="6477000"/>
            <a:ext cx="3352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200">
                <a:latin typeface="Calibri" pitchFamily="34" charset="0"/>
              </a:rPr>
              <a:t>©International Center for Leadership in Education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0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4" grpId="0"/>
      <p:bldP spid="35" grpId="0"/>
      <p:bldP spid="3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0070C0"/>
                </a:solidFill>
              </a:rPr>
              <a:t>GRASPS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Goal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Role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Audience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Situation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Product Performance &amp; Purpose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Standards and Criteria for Success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685800"/>
            <a:ext cx="37592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Colorado’s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905000"/>
            <a:ext cx="5181599" cy="3999831"/>
          </a:xfrm>
        </p:spPr>
      </p:pic>
    </p:spTree>
    <p:extLst>
      <p:ext uri="{BB962C8B-B14F-4D97-AF65-F5344CB8AC3E}">
        <p14:creationId xmlns:p14="http://schemas.microsoft.com/office/powerpoint/2010/main" val="109049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Critical Thinking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Example: QFT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33600"/>
            <a:ext cx="3352800" cy="4470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44151"/>
            <a:ext cx="3714750" cy="4953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91200" y="5943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hlinkClick r:id="rId3"/>
              </a:rPr>
              <a:t>The QFT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484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286000"/>
            <a:ext cx="2457450" cy="3276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486" y="1752600"/>
            <a:ext cx="3810000" cy="285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5105400"/>
            <a:ext cx="328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Examples</a:t>
            </a:r>
            <a:r>
              <a:rPr lang="en-US" dirty="0" smtClean="0"/>
              <a:t>: Lego Serious Play &amp; </a:t>
            </a:r>
            <a:r>
              <a:rPr lang="en-US" dirty="0" smtClean="0">
                <a:hlinkClick r:id="rId5"/>
              </a:rPr>
              <a:t>Digital Storytelling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1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Literacy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28600"/>
            <a:ext cx="2070901" cy="205114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1524000"/>
            <a:ext cx="6200775" cy="505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537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Skills Developed in Curating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8554"/>
            <a:ext cx="9144000" cy="3960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304800" y="2130425"/>
            <a:ext cx="8153400" cy="1470025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uccs</a:t>
            </a:r>
            <a:r>
              <a:rPr lang="en-US" b="1" dirty="0" smtClean="0">
                <a:solidFill>
                  <a:srgbClr val="0070C0"/>
                </a:solidFill>
              </a:rPr>
              <a:t>21st</a:t>
            </a:r>
            <a:r>
              <a:rPr lang="en-US" b="1" dirty="0" smtClean="0">
                <a:solidFill>
                  <a:srgbClr val="00B050"/>
                </a:solidFill>
              </a:rPr>
              <a:t>century</a:t>
            </a:r>
            <a:r>
              <a:rPr lang="en-US" b="1" dirty="0" smtClean="0">
                <a:solidFill>
                  <a:srgbClr val="7030A0"/>
                </a:solidFill>
              </a:rPr>
              <a:t>skills</a:t>
            </a:r>
            <a:r>
              <a:rPr lang="en-US" b="1" dirty="0" smtClean="0"/>
              <a:t>.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wikispaces</a:t>
            </a:r>
            <a:r>
              <a:rPr lang="en-US" b="1" dirty="0" smtClean="0"/>
              <a:t>.</a:t>
            </a:r>
            <a:r>
              <a:rPr lang="en-US" b="1" dirty="0" smtClean="0">
                <a:solidFill>
                  <a:srgbClr val="FF0000"/>
                </a:solidFill>
              </a:rPr>
              <a:t>com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Resource Wiki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3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Curating Tools</a:t>
            </a:r>
            <a:endParaRPr lang="en-US" dirty="0"/>
          </a:p>
        </p:txBody>
      </p:sp>
      <p:pic>
        <p:nvPicPr>
          <p:cNvPr id="3" name="Picture 2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688237"/>
            <a:ext cx="2133600" cy="8193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04" y="4097888"/>
            <a:ext cx="2309080" cy="628650"/>
          </a:xfrm>
          <a:prstGeom prst="rect">
            <a:avLst/>
          </a:prstGeom>
        </p:spPr>
      </p:pic>
      <p:pic>
        <p:nvPicPr>
          <p:cNvPr id="5" name="Picture 4">
            <a:hlinkClick r:id="rId5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52600"/>
            <a:ext cx="2684365" cy="9248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030880"/>
            <a:ext cx="1112481" cy="111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42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19200"/>
            <a:ext cx="3962400" cy="2971800"/>
          </a:xfrm>
          <a:prstGeom prst="rect">
            <a:avLst/>
          </a:prstGeom>
        </p:spPr>
      </p:pic>
      <p:pic>
        <p:nvPicPr>
          <p:cNvPr id="5" name="Picture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99" y="2428875"/>
            <a:ext cx="942647" cy="39052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5537" y="2819400"/>
            <a:ext cx="1724025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>
            <a:hlinkClick r:id="rId6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257799"/>
            <a:ext cx="1653614" cy="47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5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Direction</a:t>
            </a:r>
            <a:endParaRPr lang="en-US" dirty="0"/>
          </a:p>
        </p:txBody>
      </p:sp>
      <p:pic>
        <p:nvPicPr>
          <p:cNvPr id="5122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7172325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51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9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Academy District 20 Model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83" y="1524000"/>
            <a:ext cx="5857875" cy="479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5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Bottom line…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learn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collaboration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Students must work in teams</a:t>
            </a:r>
          </a:p>
          <a:p>
            <a:r>
              <a:rPr lang="en-US" dirty="0" smtClean="0"/>
              <a:t>To learn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critical thinking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Students must take on complex, real world problems</a:t>
            </a:r>
          </a:p>
          <a:p>
            <a:r>
              <a:rPr lang="en-US" dirty="0" smtClean="0"/>
              <a:t>To learn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creativity,</a:t>
            </a:r>
          </a:p>
          <a:p>
            <a:pPr lvl="1"/>
            <a:r>
              <a:rPr lang="en-US" dirty="0" smtClean="0"/>
              <a:t>Students must have opportunity to create original and useful works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999" y="268644"/>
            <a:ext cx="3306907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04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mtClean="0"/>
              <a:t>Bottom line…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To learn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self-direction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Students must have a chance</a:t>
            </a:r>
            <a:br>
              <a:rPr lang="en-US" dirty="0" smtClean="0"/>
            </a:br>
            <a:r>
              <a:rPr lang="en-US" dirty="0" smtClean="0"/>
              <a:t>to work independently &amp; without scaffolding</a:t>
            </a:r>
          </a:p>
          <a:p>
            <a:r>
              <a:rPr lang="en-US" dirty="0" smtClean="0"/>
              <a:t>To learn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information literacy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Students must have opportunities to practice searching for information at the point of need and taught to curate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105" y="141288"/>
            <a:ext cx="3306907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70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Design learning that allows room for students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Collaborate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Critically  Think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Create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Practice information literacy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Be self-directed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4038600"/>
            <a:ext cx="3306907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4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Assignment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hlinkClick r:id="rId3"/>
              </a:rPr>
              <a:t>Use backwards design to create a 21</a:t>
            </a:r>
            <a:r>
              <a:rPr lang="en-US" b="1" baseline="30000" dirty="0" smtClean="0">
                <a:hlinkClick r:id="rId3"/>
              </a:rPr>
              <a:t>st</a:t>
            </a:r>
            <a:r>
              <a:rPr lang="en-US" b="1" dirty="0" smtClean="0">
                <a:hlinkClick r:id="rId3"/>
              </a:rPr>
              <a:t> century learning scenario</a:t>
            </a: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08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4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Objectives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 why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are important in today’s classrooms</a:t>
            </a:r>
          </a:p>
          <a:p>
            <a:r>
              <a:rPr lang="en-US" dirty="0" smtClean="0"/>
              <a:t>Understand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are not an “add on” – they are a re-design of the learning environment and practice</a:t>
            </a:r>
          </a:p>
          <a:p>
            <a:r>
              <a:rPr lang="en-US" dirty="0" smtClean="0"/>
              <a:t>Transfer:  Use backwards design to create a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 scenario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437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Clickers</a:t>
            </a:r>
          </a:p>
          <a:p>
            <a:pPr lvl="1"/>
            <a:r>
              <a:rPr lang="en-US" dirty="0" smtClean="0"/>
              <a:t>Turn on</a:t>
            </a:r>
          </a:p>
          <a:p>
            <a:pPr lvl="1"/>
            <a:r>
              <a:rPr lang="en-US" dirty="0" smtClean="0"/>
              <a:t>After you click your response, click “send”</a:t>
            </a:r>
          </a:p>
          <a:p>
            <a:endParaRPr lang="en-US" dirty="0"/>
          </a:p>
        </p:txBody>
      </p:sp>
      <p:pic>
        <p:nvPicPr>
          <p:cNvPr id="1026" name="Picture 2" descr="C:\Users\nancy.white\AppData\Local\Microsoft\Windows\Temporary Internet Files\Content.IE5\3130D33I\MC90020548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308894"/>
            <a:ext cx="3567040" cy="354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74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1736725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Changing World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MPj042233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28600"/>
            <a:ext cx="4167188" cy="6248400"/>
          </a:xfrm>
          <a:prstGeom prst="rect">
            <a:avLst/>
          </a:prstGeom>
          <a:noFill/>
        </p:spPr>
      </p:pic>
      <p:pic>
        <p:nvPicPr>
          <p:cNvPr id="6147" name="Picture 3" descr="MPj040896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4116388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Rot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85800"/>
            <a:ext cx="6934200" cy="5200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181600" y="2133600"/>
            <a:ext cx="2209800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Complex Communication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81600" y="3048000"/>
            <a:ext cx="2133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Expert Thinking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57800" y="3657600"/>
            <a:ext cx="2133600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Routine Cognitive Work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81600" y="4419600"/>
            <a:ext cx="2667000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Routine Manual Work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399400" cy="3900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62000" y="52578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Partnership for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Skills. (2008)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Skills, Education &amp; Competitiveness: A Resource and Policy Guide. Available </a:t>
            </a:r>
            <a:r>
              <a:rPr lang="en-US" dirty="0" smtClean="0">
                <a:hlinkClick r:id="rId3"/>
              </a:rPr>
              <a:t>http://www.21stcenturyskills.org/documents/21st_century_skills_education_and_competitiveness_guide.pdf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 l="6673" t="11455" r="6055" b="8464"/>
          <a:stretch>
            <a:fillRect/>
          </a:stretch>
        </p:blipFill>
        <p:spPr bwMode="auto">
          <a:xfrm>
            <a:off x="346075" y="147638"/>
            <a:ext cx="85121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304800" y="6324600"/>
            <a:ext cx="807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Arial" charset="0"/>
              </a:rPr>
              <a:t>Colorado Dept. of Education: Educational Technology, Office of Learning &amp;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393</TotalTime>
  <Words>554</Words>
  <Application>Microsoft Office PowerPoint</Application>
  <PresentationFormat>On-screen Show (4:3)</PresentationFormat>
  <Paragraphs>108</Paragraphs>
  <Slides>28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Concourse</vt:lpstr>
      <vt:lpstr>21st Century Skills</vt:lpstr>
      <vt:lpstr>uccs21stcenturyskills.wikispaces.com </vt:lpstr>
      <vt:lpstr>Objectives</vt:lpstr>
      <vt:lpstr>Why 21st Century Learning?</vt:lpstr>
      <vt:lpstr>Changing World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Strategies</vt:lpstr>
      <vt:lpstr>Working backwards</vt:lpstr>
      <vt:lpstr>PowerPoint Presentation</vt:lpstr>
      <vt:lpstr>GRASPS</vt:lpstr>
      <vt:lpstr>Colorado’s 21st Century Skills</vt:lpstr>
      <vt:lpstr>Critical Thinking</vt:lpstr>
      <vt:lpstr>Invention</vt:lpstr>
      <vt:lpstr>Information Literacy</vt:lpstr>
      <vt:lpstr>Skills Developed in Curating</vt:lpstr>
      <vt:lpstr>Curating Tools</vt:lpstr>
      <vt:lpstr>Collaboration</vt:lpstr>
      <vt:lpstr>Self Direction</vt:lpstr>
      <vt:lpstr>PowerPoint Presentation</vt:lpstr>
      <vt:lpstr>Academy District 20 Model</vt:lpstr>
      <vt:lpstr>Bottom line…</vt:lpstr>
      <vt:lpstr>PowerPoint Presentation</vt:lpstr>
      <vt:lpstr>Design learning that allows room for students to</vt:lpstr>
      <vt:lpstr>Assignment</vt:lpstr>
    </vt:vector>
  </TitlesOfParts>
  <Company>Academy School District 20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21st Century Skills</dc:title>
  <dc:creator>nancy.white</dc:creator>
  <cp:lastModifiedBy>nancy.white</cp:lastModifiedBy>
  <cp:revision>17</cp:revision>
  <dcterms:created xsi:type="dcterms:W3CDTF">2013-03-07T16:05:09Z</dcterms:created>
  <dcterms:modified xsi:type="dcterms:W3CDTF">2013-03-07T22:38:16Z</dcterms:modified>
</cp:coreProperties>
</file>